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0" r:id="rId3"/>
    <p:sldId id="257" r:id="rId4"/>
    <p:sldId id="271" r:id="rId5"/>
    <p:sldId id="262" r:id="rId6"/>
    <p:sldId id="272" r:id="rId7"/>
    <p:sldId id="274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F38C2-801F-4FFF-B93C-5BE6CECCB8CD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602A0-AF1F-4991-8673-44B315228A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602A0-AF1F-4991-8673-44B315228A0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v.rds.yahoo.com/_ylt=A9ibyKuNwa1B0uwAqBFvCqMX;_ylu=X3oDMTBvMmFkM29rBHBndANhdl9pbWdfcmVzdWx0BHNlYwNzcg--/SIG=12v5g0612/**http:/www.uni-koblenz.de/~odsgroe/wwwha/spiralen/www-phyllotaxis/1.phyllo.einleitung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208912" cy="6048672"/>
          </a:xfrm>
        </p:spPr>
        <p:txBody>
          <a:bodyPr>
            <a:normAutofit/>
          </a:bodyPr>
          <a:lstStyle/>
          <a:p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Тақырып:</a:t>
            </a:r>
          </a:p>
          <a:p>
            <a:endParaRPr lang="kk-KZ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 вирустардан сауықтыру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336704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</a:p>
          <a:p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 вирустардан сауықтыру мақсатында меристемалық ұлпаларды қолдану;</a:t>
            </a:r>
          </a:p>
          <a:p>
            <a:pPr marL="742950" indent="-742950" algn="just">
              <a:buAutoNum type="arabicPeriod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 термотерапиялық және хемотерапиялық өңдеуден өткізу;</a:t>
            </a:r>
          </a:p>
          <a:p>
            <a:pPr marL="742950" indent="-742950" algn="just">
              <a:buAutoNum type="arabicPeriod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Font typeface="Arial" pitchFamily="34" charset="0"/>
              <a:buAutoNum type="arabicPeriod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Вирус жұққан өсімдіктерді айқындау</a:t>
            </a:r>
            <a:endParaRPr lang="ru-RU" b="1" dirty="0" smtClean="0">
              <a:solidFill>
                <a:schemeClr val="bg1"/>
              </a:solidFill>
            </a:endParaRPr>
          </a:p>
          <a:p>
            <a:pPr marL="742950" indent="-742950" algn="just">
              <a:buAutoNum type="arabicPeriod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endPara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12968" cy="6264696"/>
          </a:xfrm>
          <a:solidFill>
            <a:schemeClr val="tx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kk-K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Өсімдіктерді вирустардан сауықтыру мақсатында меристемалық ұлпаларды қолдану</a:t>
            </a:r>
          </a:p>
          <a:p>
            <a:pPr algn="just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Клондық микрокөбейтудің негізгі артықшылығы –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генетикалық біркелкі, вирустан таза өсімідік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алу. </a:t>
            </a:r>
          </a:p>
          <a:p>
            <a:pPr algn="just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Оны өсімдіктердің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апикалды меристемалары</a:t>
            </a:r>
            <a:r>
              <a:rPr lang="kk-K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kk-KZ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қолтық бүршіктерін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қолдану арқылы жүзеге асырады.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Меристема өсу конусынан және бір немесе екі ұрық жапырақшаларынан (</a:t>
            </a:r>
            <a:r>
              <a:rPr lang="kk-KZ" sz="36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примордийлерден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тұрады, ол вирустардан таза болады.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7056784" cy="3783287"/>
          </a:xfrm>
          <a:prstGeom prst="rect">
            <a:avLst/>
          </a:prstGeom>
          <a:noFill/>
        </p:spPr>
      </p:pic>
      <p:pic>
        <p:nvPicPr>
          <p:cNvPr id="4" name="Picture 14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344963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188640"/>
            <a:ext cx="3640138" cy="2128838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1871700" y="1808820"/>
            <a:ext cx="3096344" cy="2448272"/>
          </a:xfrm>
          <a:prstGeom prst="line">
            <a:avLst/>
          </a:prstGeom>
          <a:ln w="476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267744" y="1484784"/>
            <a:ext cx="4032448" cy="360040"/>
          </a:xfrm>
          <a:prstGeom prst="line">
            <a:avLst/>
          </a:prstGeom>
          <a:ln w="476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07704" y="1196752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087724" y="1376772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1655676" y="1376772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63688" y="1556792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496944" cy="6336704"/>
          </a:xfrm>
          <a:solidFill>
            <a:srgbClr val="C00000"/>
          </a:solidFill>
        </p:spPr>
        <p:txBody>
          <a:bodyPr>
            <a:normAutofit fontScale="92500" lnSpcReduction="10000"/>
          </a:bodyPr>
          <a:lstStyle/>
          <a:p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Өсімдіктерді термотерапиялық және хемотерапиялық өңдеуден өткізу </a:t>
            </a:r>
          </a:p>
          <a:p>
            <a:pPr algn="just"/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Вирусқа шалдыққан өсімдіктің апикалды меристемасынан вирустан таза өсімдік - регенерант алу мүмкіндігі бар, ол үшін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өсімдіктің ауруға шалдыққан мүшесінен вирустың аурудан таза ұлпасына таралу жолын тежеу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қажет.  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Вирустың өсімдіктің сау ұлпаларына түсуі мен таралуын төмендету үшін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өсімдікті алдын ала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термо - және хемотерапиялық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өңдеуден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өткізеді.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512168"/>
          </a:xfrm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Упадышев</a:t>
            </a: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М.Т.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  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резуха </a:t>
            </a: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мозаикасы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ArMV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сақиналы таңб</a:t>
            </a:r>
            <a:r>
              <a:rPr lang="kk-KZ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іл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RpRSV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қара таңбіл  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TBRV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латентті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сақиналы таңбіл  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SLRSV</a:t>
            </a:r>
            <a:r>
              <a:rPr lang="ru-RU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вирустарынан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тазарту</a:t>
            </a:r>
            <a:r>
              <a:rPr lang="ru-RU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38</a:t>
            </a:r>
            <a:r>
              <a:rPr lang="ru-RU" sz="2700" b="1" baseline="30000" dirty="0" smtClean="0">
                <a:solidFill>
                  <a:srgbClr val="FFFF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 30-65 </a:t>
            </a:r>
            <a:r>
              <a:rPr lang="ru-RU" sz="2700" b="1" dirty="0" err="1" smtClean="0">
                <a:solidFill>
                  <a:srgbClr val="FFFF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тәулік</a:t>
            </a:r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ru-RU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1925510"/>
          <a:ext cx="8568952" cy="4749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224136"/>
                <a:gridCol w="1224136"/>
                <a:gridCol w="1224136"/>
                <a:gridCol w="1224136"/>
                <a:gridCol w="1224136"/>
              </a:tblGrid>
              <a:tr h="68203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Экс-плант ауданы, мм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Тэйберри</a:t>
                      </a:r>
                      <a:endParaRPr lang="ru-RU" sz="2000" b="1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гибриді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Новаго</a:t>
                      </a:r>
                      <a:endParaRPr lang="ru-RU" sz="2000" b="1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бүлдірген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</a:t>
                      </a:r>
                    </a:p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шамасы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1385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Ұлпа культура-сы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(ҰК)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Термо-тера-пия</a:t>
                      </a:r>
                      <a:endParaRPr lang="ru-RU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ҰК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Ұлпа культура-сы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(ҰК)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Термо-тера-пия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ҰК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Ұлпа культура-сы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(ҰК)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Термо-тера-пия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ҰК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51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0,2-0,8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85,8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76,7а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90,0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87,9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51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83,3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95,9 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91,7 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98,0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651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2,0-5,0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70,8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55,6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44,5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60,4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51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Отра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шамасы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66,6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84,2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74,7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70,7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82,1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  <a:solidFill>
            <a:schemeClr val="accent3">
              <a:lumMod val="50000"/>
            </a:schemeClr>
          </a:solidFill>
        </p:spPr>
        <p:txBody>
          <a:bodyPr>
            <a:normAutofit fontScale="550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kk-KZ" sz="4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 вирустан тазартудың екінші</a:t>
            </a:r>
          </a:p>
          <a:p>
            <a:pPr algn="ctr">
              <a:buNone/>
            </a:pPr>
            <a:r>
              <a:rPr lang="kk-KZ" sz="4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жолы – </a:t>
            </a:r>
            <a:r>
              <a:rPr lang="kk-KZ" sz="4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хемиотерапия</a:t>
            </a:r>
          </a:p>
          <a:p>
            <a:pPr algn="just">
              <a:buNone/>
            </a:pPr>
            <a:endParaRPr lang="kk-KZ" sz="4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Қореткік ортаға 20 - 50 мг/л </a:t>
            </a:r>
            <a:r>
              <a:rPr lang="kk-KZ" sz="4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гуанозин -1 β </a:t>
            </a:r>
          </a:p>
          <a:p>
            <a:pPr algn="just">
              <a:buNone/>
            </a:pPr>
            <a:r>
              <a:rPr lang="kk-KZ" sz="4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Д - рибофуранозил-1,2,7-триазол-3</a:t>
            </a:r>
          </a:p>
          <a:p>
            <a:pPr algn="just">
              <a:buNone/>
            </a:pPr>
            <a:r>
              <a:rPr lang="kk-KZ" sz="4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карбоксимид</a:t>
            </a:r>
            <a:r>
              <a:rPr lang="kk-KZ" sz="4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(вирозол) </a:t>
            </a:r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препаратын қосады.</a:t>
            </a:r>
          </a:p>
          <a:p>
            <a:pPr algn="just">
              <a:buFont typeface="Wingdings" pitchFamily="2" charset="2"/>
              <a:buChar char="Ø"/>
            </a:pPr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кең спектрлі вирусқа қарсы препарат.</a:t>
            </a:r>
          </a:p>
          <a:p>
            <a:pPr algn="just">
              <a:buNone/>
            </a:pPr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Вирозолды қолдану арқылы вирустан</a:t>
            </a:r>
          </a:p>
          <a:p>
            <a:pPr algn="just">
              <a:buNone/>
            </a:pPr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40 % - 80 - 100% таза өсімдіктер (</a:t>
            </a:r>
            <a:r>
              <a:rPr lang="kk-KZ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шие,</a:t>
            </a:r>
          </a:p>
          <a:p>
            <a:pPr algn="just">
              <a:buNone/>
            </a:pPr>
            <a:r>
              <a:rPr lang="kk-KZ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таңкұрай, қара өрік, гүлді өсімдіктер</a:t>
            </a:r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алу</a:t>
            </a:r>
          </a:p>
          <a:p>
            <a:pPr algn="just">
              <a:buNone/>
            </a:pPr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мүмкіндігі туады.</a:t>
            </a:r>
          </a:p>
          <a:p>
            <a:r>
              <a:rPr lang="kk-KZ" sz="4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Антивирусқа қарсы иммуностимуляторлар </a:t>
            </a:r>
            <a:r>
              <a:rPr lang="kk-KZ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(алмурттың латентті вирусына қарсы) </a:t>
            </a:r>
            <a:r>
              <a:rPr lang="kk-KZ" sz="4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kk-KZ" sz="4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рибавекстра; </a:t>
            </a:r>
          </a:p>
          <a:p>
            <a:pPr algn="just">
              <a:buFont typeface="Wingdings" pitchFamily="2" charset="2"/>
              <a:buChar char="ü"/>
            </a:pPr>
            <a:r>
              <a:rPr lang="kk-KZ" sz="4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бактериялық эндонуклеаза; </a:t>
            </a:r>
          </a:p>
          <a:p>
            <a:pPr algn="just">
              <a:buFont typeface="Wingdings" pitchFamily="2" charset="2"/>
              <a:buChar char="ü"/>
            </a:pPr>
            <a:r>
              <a:rPr lang="kk-KZ" sz="4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циркон;</a:t>
            </a:r>
          </a:p>
          <a:p>
            <a:pPr algn="just">
              <a:buFont typeface="Wingdings" pitchFamily="2" charset="2"/>
              <a:buChar char="ü"/>
            </a:pPr>
            <a:r>
              <a:rPr lang="kk-KZ" sz="4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лейкоцитарлық интерферон;</a:t>
            </a:r>
          </a:p>
          <a:p>
            <a:pPr algn="just">
              <a:buFont typeface="Wingdings" pitchFamily="2" charset="2"/>
              <a:buChar char="ü"/>
            </a:pPr>
            <a:r>
              <a:rPr lang="kk-KZ" sz="42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алкалоидтар</a:t>
            </a:r>
          </a:p>
          <a:p>
            <a:pPr algn="just"/>
            <a:endParaRPr lang="en-US" sz="4500" b="1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4500" b="1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0"/>
            <a:ext cx="8352928" cy="5638800"/>
          </a:xfrm>
        </p:spPr>
        <p:txBody>
          <a:bodyPr>
            <a:normAutofit/>
          </a:bodyPr>
          <a:lstStyle/>
          <a:p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82809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Вирус жұққан өсімдіктерді айқындау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35688" y="2348880"/>
            <a:ext cx="2556792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Иммуно- </a:t>
            </a: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ферменттік талдау</a:t>
            </a:r>
          </a:p>
          <a:p>
            <a:pPr algn="ctr"/>
            <a:endParaRPr lang="kk-KZ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(нуклеин қышқыл-дарының молекулалық будандастыру)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2348880"/>
            <a:ext cx="2664296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электрондық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микроскопия</a:t>
            </a:r>
          </a:p>
          <a:p>
            <a:pPr algn="ctr"/>
            <a:endPara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(антиген және антидене реакциясы) </a:t>
            </a:r>
          </a:p>
          <a:p>
            <a:pPr algn="ctr"/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348880"/>
            <a:ext cx="3024336" cy="424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шөптесін өсімдіктер –индикаторлар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499992" y="1700808"/>
            <a:ext cx="79208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331640" y="1772816"/>
            <a:ext cx="7920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092280" y="1700808"/>
            <a:ext cx="86409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60648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Вирус жұққан өсімдіктерді айқындау</a:t>
            </a:r>
            <a:endParaRPr lang="ru-RU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317</Words>
  <Application>Microsoft Office PowerPoint</Application>
  <PresentationFormat>Экран (4:3)</PresentationFormat>
  <Paragraphs>98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      Упадышев М.Т.  Өсімдіктерді  резуха мозаикасы (ArMV), сақиналы таңбіл  (RpRSV), қара таңбіл  (TBRV), латентті сақиналы таңбіл  (SLRSV) вирустарынан тазарту. 38оС 30-65 тәулік.  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72</cp:revision>
  <dcterms:created xsi:type="dcterms:W3CDTF">2010-09-26T14:30:25Z</dcterms:created>
  <dcterms:modified xsi:type="dcterms:W3CDTF">2014-08-16T12:03:14Z</dcterms:modified>
</cp:coreProperties>
</file>